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1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6BACBFFA-1345-41E7-BC2F-013277B48EE4}" type="datetimeFigureOut">
              <a:rPr lang="it-IT"/>
              <a:pPr>
                <a:defRPr/>
              </a:pPr>
              <a:t>17/11/2011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97B52C2-E837-472D-B75E-7956502E1AC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77A62A7F-6017-4A17-8372-CABD8647C5B6}" type="datetimeFigureOut">
              <a:rPr lang="it-IT"/>
              <a:pPr>
                <a:defRPr/>
              </a:pPr>
              <a:t>17/11/2011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9BE41FE-E224-4C7D-9D69-56F52E1CD564}"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8CD55B1-E54F-4D71-A239-370E8A001C05}" type="datetimeFigureOut">
              <a:rPr lang="it-IT"/>
              <a:pPr>
                <a:defRPr/>
              </a:pPr>
              <a:t>17/11/2011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12CEBD2-A20D-4297-AAE3-97CB80E7D1CB}"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11584887-5F43-4293-9B80-4BFEF2F57FB6}" type="datetimeFigureOut">
              <a:rPr lang="it-IT"/>
              <a:pPr>
                <a:defRPr/>
              </a:pPr>
              <a:t>17/11/2011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483429A-ED78-46B8-A2EB-F1876DC03475}"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CB9154B5-BBDC-4C55-B33A-74E7F9ED5979}" type="datetimeFigureOut">
              <a:rPr lang="it-IT"/>
              <a:pPr>
                <a:defRPr/>
              </a:pPr>
              <a:t>17/11/2011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A79EA19-D44E-4435-90D2-A1B9B2DB9602}"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B06799CB-FCD1-40A4-B5C4-1A4C05A7839E}" type="datetimeFigureOut">
              <a:rPr lang="it-IT"/>
              <a:pPr>
                <a:defRPr/>
              </a:pPr>
              <a:t>17/11/2011</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53F850A-3B9A-45FD-B27D-7BB9D1E74612}"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B1ED09CE-94D5-4D61-B3E6-B3E2BC332D1E}" type="datetimeFigureOut">
              <a:rPr lang="it-IT"/>
              <a:pPr>
                <a:defRPr/>
              </a:pPr>
              <a:t>17/11/2011</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67C39C35-2A7A-474A-8074-EB8D046DA0DB}"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3C6CBF01-89B7-459A-A4F9-751EF01BA4B1}" type="datetimeFigureOut">
              <a:rPr lang="it-IT"/>
              <a:pPr>
                <a:defRPr/>
              </a:pPr>
              <a:t>17/11/2011</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30751A1B-C657-43D3-A521-A69B778C2982}"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16F4FC47-27E8-428B-86A0-8A5CBF97BEE9}" type="datetimeFigureOut">
              <a:rPr lang="it-IT"/>
              <a:pPr>
                <a:defRPr/>
              </a:pPr>
              <a:t>17/11/2011</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CD5F425E-0D7E-457E-B954-29CD4A55F0A3}"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1FF896CE-7455-469E-AA5E-D6F66DD18196}" type="datetimeFigureOut">
              <a:rPr lang="it-IT"/>
              <a:pPr>
                <a:defRPr/>
              </a:pPr>
              <a:t>17/11/2011</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4EBAC4E5-0FE4-435F-9194-947D339461C6}"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2DC2BE0F-8BD9-455B-9B8A-9B2DFA0F334E}" type="datetimeFigureOut">
              <a:rPr lang="it-IT"/>
              <a:pPr>
                <a:defRPr/>
              </a:pPr>
              <a:t>17/11/2011</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3EB14EC-4B08-4EE4-B0F2-9A6AC7A2F9D3}"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stile</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96B9CAB-151F-4E6C-8DB9-CBAE86C41A45}" type="datetimeFigureOut">
              <a:rPr lang="it-IT"/>
              <a:pPr>
                <a:defRPr/>
              </a:pPr>
              <a:t>17/11/2011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C861ED7-E009-4E1B-B535-5477B568931F}"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ChangeArrowheads="1"/>
          </p:cNvSpPr>
          <p:nvPr/>
        </p:nvSpPr>
        <p:spPr bwMode="auto">
          <a:xfrm>
            <a:off x="2339975" y="336550"/>
            <a:ext cx="4902200" cy="793750"/>
          </a:xfrm>
          <a:prstGeom prst="rect">
            <a:avLst/>
          </a:prstGeom>
          <a:noFill/>
          <a:ln w="9525">
            <a:noFill/>
            <a:miter lim="800000"/>
            <a:headEnd/>
            <a:tailEnd/>
          </a:ln>
          <a:effectLst/>
        </p:spPr>
        <p:txBody>
          <a:bodyPr wrap="none" anchor="ctr">
            <a:spAutoFit/>
          </a:bodyPr>
          <a:lstStyle/>
          <a:p>
            <a:pPr>
              <a:defRPr/>
            </a:pPr>
            <a:r>
              <a:rPr lang="it-IT" sz="2800" b="1" u="sng" dirty="0">
                <a:solidFill>
                  <a:srgbClr val="FF0000"/>
                </a:solidFill>
                <a:latin typeface="Calibri" pitchFamily="34" charset="0"/>
                <a:ea typeface="Times New Roman" pitchFamily="18" charset="0"/>
                <a:cs typeface="Times New Roman" pitchFamily="18" charset="0"/>
              </a:rPr>
              <a:t>EDUCATIONAL SYSTEM IN ITALY</a:t>
            </a:r>
            <a:endParaRPr lang="it-IT" sz="2800" b="1" dirty="0">
              <a:solidFill>
                <a:srgbClr val="FF0000"/>
              </a:solidFill>
              <a:latin typeface="Arial" pitchFamily="34" charset="0"/>
              <a:cs typeface="Arial" pitchFamily="34" charset="0"/>
            </a:endParaRPr>
          </a:p>
          <a:p>
            <a:pPr eaLnBrk="0" hangingPunct="0">
              <a:defRPr/>
            </a:pPr>
            <a:endParaRPr lang="it-IT" dirty="0">
              <a:latin typeface="Arial" pitchFamily="34" charset="0"/>
              <a:cs typeface="Arial" pitchFamily="34" charset="0"/>
            </a:endParaRPr>
          </a:p>
        </p:txBody>
      </p:sp>
      <p:pic>
        <p:nvPicPr>
          <p:cNvPr id="2051" name="Immagine 1" descr="http://italiots.files.wordpress.com/2011/01/universita-di-napoli.jpg?w=300&amp;h=225"/>
          <p:cNvPicPr>
            <a:picLocks noChangeAspect="1" noChangeArrowheads="1"/>
          </p:cNvPicPr>
          <p:nvPr/>
        </p:nvPicPr>
        <p:blipFill>
          <a:blip r:embed="rId2" cstate="print"/>
          <a:srcRect/>
          <a:stretch>
            <a:fillRect/>
          </a:stretch>
        </p:blipFill>
        <p:spPr bwMode="auto">
          <a:xfrm>
            <a:off x="3059113" y="1196975"/>
            <a:ext cx="3168650" cy="2376488"/>
          </a:xfrm>
          <a:prstGeom prst="rect">
            <a:avLst/>
          </a:prstGeom>
          <a:noFill/>
          <a:ln w="9525">
            <a:noFill/>
            <a:miter lim="800000"/>
            <a:headEnd/>
            <a:tailEnd/>
          </a:ln>
        </p:spPr>
      </p:pic>
      <p:sp>
        <p:nvSpPr>
          <p:cNvPr id="2052" name="Rettangolo 10"/>
          <p:cNvSpPr>
            <a:spLocks noChangeArrowheads="1"/>
          </p:cNvSpPr>
          <p:nvPr/>
        </p:nvSpPr>
        <p:spPr bwMode="auto">
          <a:xfrm>
            <a:off x="762000" y="3733800"/>
            <a:ext cx="7775575" cy="2708434"/>
          </a:xfrm>
          <a:prstGeom prst="rect">
            <a:avLst/>
          </a:prstGeom>
          <a:noFill/>
          <a:ln w="9525">
            <a:noFill/>
            <a:miter lim="800000"/>
            <a:headEnd/>
            <a:tailEnd/>
          </a:ln>
        </p:spPr>
        <p:txBody>
          <a:bodyPr>
            <a:spAutoFit/>
          </a:bodyPr>
          <a:lstStyle/>
          <a:p>
            <a:pPr algn="ctr"/>
            <a:r>
              <a:rPr lang="en-US" sz="2000" b="1" dirty="0">
                <a:solidFill>
                  <a:srgbClr val="17375E"/>
                </a:solidFill>
                <a:latin typeface="Calibri" charset="0"/>
                <a:cs typeface="Times New Roman" charset="0"/>
              </a:rPr>
              <a:t>“Country you  go, custom you find or, in this case, education you find!”</a:t>
            </a:r>
            <a:endParaRPr lang="it-IT" sz="2000" b="1" dirty="0">
              <a:solidFill>
                <a:srgbClr val="17375E"/>
              </a:solidFill>
            </a:endParaRPr>
          </a:p>
          <a:p>
            <a:pPr algn="ctr" eaLnBrk="0" hangingPunct="0"/>
            <a:r>
              <a:rPr lang="en-US" sz="2000" b="1" dirty="0">
                <a:solidFill>
                  <a:srgbClr val="17375E"/>
                </a:solidFill>
                <a:latin typeface="Calibri" charset="0"/>
                <a:cs typeface="Times New Roman" charset="0"/>
              </a:rPr>
              <a:t>Although many countries try to standardize their educational system, today we still find many differences in the world and also about Italy. According to the new reform, our current school system is so divided:</a:t>
            </a:r>
            <a:r>
              <a:rPr lang="en-US" b="1" dirty="0">
                <a:solidFill>
                  <a:srgbClr val="17375E"/>
                </a:solidFill>
                <a:latin typeface="Calibri" charset="0"/>
                <a:cs typeface="Times New Roman" charset="0"/>
              </a:rPr>
              <a:t/>
            </a:r>
            <a:br>
              <a:rPr lang="en-US" b="1" dirty="0">
                <a:solidFill>
                  <a:srgbClr val="17375E"/>
                </a:solidFill>
                <a:latin typeface="Calibri" charset="0"/>
                <a:cs typeface="Times New Roman" charset="0"/>
              </a:rPr>
            </a:br>
            <a:endParaRPr lang="en-US" b="1" dirty="0">
              <a:solidFill>
                <a:srgbClr val="17375E"/>
              </a:solidFill>
              <a:latin typeface="Calibri" charset="0"/>
              <a:cs typeface="Times New Roman" charset="0"/>
            </a:endParaRPr>
          </a:p>
          <a:p>
            <a:pPr algn="ctr" eaLnBrk="0" hangingPunct="0"/>
            <a:r>
              <a:rPr lang="en-US" b="1" dirty="0">
                <a:solidFill>
                  <a:srgbClr val="FF0000"/>
                </a:solidFill>
                <a:latin typeface="Calibri" charset="0"/>
                <a:cs typeface="Times New Roman" charset="0"/>
              </a:rPr>
              <a:t>PRESCHOOL </a:t>
            </a:r>
            <a:br>
              <a:rPr lang="en-US" b="1" dirty="0">
                <a:solidFill>
                  <a:srgbClr val="FF0000"/>
                </a:solidFill>
                <a:latin typeface="Calibri" charset="0"/>
                <a:cs typeface="Times New Roman" charset="0"/>
              </a:rPr>
            </a:br>
            <a:r>
              <a:rPr lang="en-US" b="1" dirty="0">
                <a:solidFill>
                  <a:srgbClr val="FF0000"/>
                </a:solidFill>
                <a:latin typeface="Calibri" charset="0"/>
                <a:cs typeface="Times New Roman" charset="0"/>
              </a:rPr>
              <a:t>PRIMARY SCHOOL </a:t>
            </a:r>
            <a:br>
              <a:rPr lang="en-US" b="1" dirty="0">
                <a:solidFill>
                  <a:srgbClr val="FF0000"/>
                </a:solidFill>
                <a:latin typeface="Calibri" charset="0"/>
                <a:cs typeface="Times New Roman" charset="0"/>
              </a:rPr>
            </a:br>
            <a:r>
              <a:rPr lang="en-US" b="1" dirty="0">
                <a:solidFill>
                  <a:srgbClr val="FF0000"/>
                </a:solidFill>
                <a:latin typeface="Calibri" charset="0"/>
                <a:cs typeface="Times New Roman" charset="0"/>
              </a:rPr>
              <a:t>SECONDARY SCHOOL </a:t>
            </a:r>
            <a:r>
              <a:rPr lang="en-US" b="1" dirty="0" smtClean="0">
                <a:solidFill>
                  <a:srgbClr val="FF0000"/>
                </a:solidFill>
                <a:latin typeface="Calibri" charset="0"/>
                <a:cs typeface="Times New Roman" charset="0"/>
              </a:rPr>
              <a:t>(</a:t>
            </a:r>
            <a:r>
              <a:rPr lang="en-US" b="1" dirty="0" smtClean="0">
                <a:solidFill>
                  <a:srgbClr val="FF0000"/>
                </a:solidFill>
                <a:latin typeface="Calibri" charset="0"/>
                <a:cs typeface="Times New Roman" charset="0"/>
              </a:rPr>
              <a:t> </a:t>
            </a:r>
            <a:r>
              <a:rPr lang="en-US" b="1" dirty="0" smtClean="0">
                <a:solidFill>
                  <a:srgbClr val="FF0000"/>
                </a:solidFill>
                <a:latin typeface="Calibri" charset="0"/>
                <a:cs typeface="Times New Roman" charset="0"/>
              </a:rPr>
              <a:t>LOWER AND UPPER SECONDARY</a:t>
            </a:r>
            <a:r>
              <a:rPr lang="en-US" b="1" dirty="0" smtClean="0">
                <a:solidFill>
                  <a:srgbClr val="FF0000"/>
                </a:solidFill>
                <a:latin typeface="Calibri" charset="0"/>
                <a:cs typeface="Times New Roman" charset="0"/>
              </a:rPr>
              <a:t>)</a:t>
            </a:r>
            <a:r>
              <a:rPr lang="en-US" b="1" dirty="0">
                <a:solidFill>
                  <a:srgbClr val="FF0000"/>
                </a:solidFill>
                <a:latin typeface="Calibri" charset="0"/>
                <a:cs typeface="Times New Roman" charset="0"/>
              </a:rPr>
              <a:t/>
            </a:r>
            <a:br>
              <a:rPr lang="en-US" b="1" dirty="0">
                <a:solidFill>
                  <a:srgbClr val="FF0000"/>
                </a:solidFill>
                <a:latin typeface="Calibri" charset="0"/>
                <a:cs typeface="Times New Roman" charset="0"/>
              </a:rPr>
            </a:br>
            <a:r>
              <a:rPr lang="en-US" b="1" dirty="0">
                <a:solidFill>
                  <a:srgbClr val="FF0000"/>
                </a:solidFill>
                <a:latin typeface="Calibri" charset="0"/>
                <a:cs typeface="Times New Roman" charset="0"/>
              </a:rPr>
              <a:t>UNIVERSITY</a:t>
            </a:r>
            <a:endParaRPr lang="en-US" b="1" dirty="0">
              <a:solidFill>
                <a:srgbClr val="FF0000"/>
              </a:solidFill>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395535" y="755516"/>
            <a:ext cx="8352929" cy="2031325"/>
          </a:xfrm>
          <a:prstGeom prst="rect">
            <a:avLst/>
          </a:prstGeom>
          <a:noFill/>
          <a:ln w="9525">
            <a:noFill/>
            <a:miter lim="800000"/>
            <a:headEnd/>
            <a:tailEnd/>
          </a:ln>
        </p:spPr>
        <p:txBody>
          <a:bodyPr wrap="square" anchor="ctr">
            <a:spAutoFit/>
          </a:bodyPr>
          <a:lstStyle/>
          <a:p>
            <a:r>
              <a:rPr lang="en-US" b="1" u="sng" dirty="0">
                <a:solidFill>
                  <a:srgbClr val="FF0000"/>
                </a:solidFill>
                <a:cs typeface="Times New Roman" charset="0"/>
              </a:rPr>
              <a:t>PRESCHOOL</a:t>
            </a:r>
          </a:p>
          <a:p>
            <a:endParaRPr lang="it-IT" b="1" dirty="0">
              <a:solidFill>
                <a:srgbClr val="17375E"/>
              </a:solidFill>
              <a:cs typeface="Times New Roman" charset="0"/>
            </a:endParaRPr>
          </a:p>
          <a:p>
            <a:pPr eaLnBrk="0" hangingPunct="0">
              <a:lnSpc>
                <a:spcPct val="125000"/>
              </a:lnSpc>
            </a:pPr>
            <a:r>
              <a:rPr lang="en-US" b="1" dirty="0">
                <a:solidFill>
                  <a:srgbClr val="17375E"/>
                </a:solidFill>
                <a:cs typeface="Times New Roman" charset="0"/>
              </a:rPr>
              <a:t>The cycle begins with </a:t>
            </a:r>
            <a:r>
              <a:rPr lang="en-US" b="1" dirty="0" smtClean="0">
                <a:solidFill>
                  <a:srgbClr val="17375E"/>
                </a:solidFill>
                <a:cs typeface="Times New Roman" charset="0"/>
              </a:rPr>
              <a:t>the pre-education </a:t>
            </a:r>
            <a:r>
              <a:rPr lang="en-US" b="1" dirty="0">
                <a:solidFill>
                  <a:srgbClr val="17375E"/>
                </a:solidFill>
                <a:cs typeface="Times New Roman" charset="0"/>
              </a:rPr>
              <a:t>for children aged 2.5 to 6 years</a:t>
            </a:r>
          </a:p>
          <a:p>
            <a:pPr eaLnBrk="0" hangingPunct="0">
              <a:lnSpc>
                <a:spcPct val="125000"/>
              </a:lnSpc>
            </a:pPr>
            <a:r>
              <a:rPr lang="en-US" b="1" dirty="0">
                <a:solidFill>
                  <a:srgbClr val="17375E"/>
                </a:solidFill>
                <a:cs typeface="Times New Roman" charset="0"/>
              </a:rPr>
              <a:t>that is not </a:t>
            </a:r>
            <a:r>
              <a:rPr lang="en-US" b="1" dirty="0" smtClean="0">
                <a:solidFill>
                  <a:srgbClr val="17375E"/>
                </a:solidFill>
                <a:cs typeface="Times New Roman" charset="0"/>
              </a:rPr>
              <a:t>compulsory </a:t>
            </a:r>
            <a:r>
              <a:rPr lang="en-US" b="1" dirty="0">
                <a:solidFill>
                  <a:srgbClr val="17375E"/>
                </a:solidFill>
                <a:cs typeface="Times New Roman" charset="0"/>
              </a:rPr>
              <a:t>and can freely last three years.</a:t>
            </a:r>
            <a:endParaRPr lang="it-IT" b="1" dirty="0">
              <a:solidFill>
                <a:srgbClr val="17375E"/>
              </a:solidFill>
              <a:cs typeface="Times New Roman" charset="0"/>
            </a:endParaRPr>
          </a:p>
          <a:p>
            <a:pPr eaLnBrk="0" hangingPunct="0">
              <a:lnSpc>
                <a:spcPct val="125000"/>
              </a:lnSpc>
            </a:pPr>
            <a:r>
              <a:rPr lang="en-US" b="1" dirty="0">
                <a:solidFill>
                  <a:srgbClr val="17375E"/>
                </a:solidFill>
                <a:cs typeface="Times New Roman" charset="0"/>
              </a:rPr>
              <a:t>After this, </a:t>
            </a:r>
            <a:r>
              <a:rPr lang="en-US" b="1" dirty="0" smtClean="0">
                <a:solidFill>
                  <a:srgbClr val="17375E"/>
                </a:solidFill>
                <a:cs typeface="Times New Roman" charset="0"/>
              </a:rPr>
              <a:t>the </a:t>
            </a:r>
            <a:r>
              <a:rPr lang="en-US" b="1" dirty="0">
                <a:solidFill>
                  <a:srgbClr val="17375E"/>
                </a:solidFill>
                <a:cs typeface="Times New Roman" charset="0"/>
              </a:rPr>
              <a:t>compulsory </a:t>
            </a:r>
            <a:r>
              <a:rPr lang="en-US" b="1" dirty="0" smtClean="0">
                <a:solidFill>
                  <a:srgbClr val="17375E"/>
                </a:solidFill>
                <a:cs typeface="Times New Roman" charset="0"/>
              </a:rPr>
              <a:t>education starts and </a:t>
            </a:r>
            <a:r>
              <a:rPr lang="en-US" b="1" dirty="0">
                <a:solidFill>
                  <a:srgbClr val="17375E"/>
                </a:solidFill>
                <a:cs typeface="Times New Roman" charset="0"/>
              </a:rPr>
              <a:t>that includes: </a:t>
            </a:r>
            <a:r>
              <a:rPr lang="en-US" b="1" dirty="0" smtClean="0">
                <a:solidFill>
                  <a:srgbClr val="17375E"/>
                </a:solidFill>
                <a:cs typeface="Times New Roman" charset="0"/>
              </a:rPr>
              <a:t>primary </a:t>
            </a:r>
            <a:r>
              <a:rPr lang="en-US" b="1" dirty="0">
                <a:solidFill>
                  <a:srgbClr val="17375E"/>
                </a:solidFill>
                <a:cs typeface="Times New Roman" charset="0"/>
              </a:rPr>
              <a:t>and secondary education (level I </a:t>
            </a:r>
            <a:r>
              <a:rPr lang="en-US" b="1" dirty="0" smtClean="0">
                <a:solidFill>
                  <a:srgbClr val="17375E"/>
                </a:solidFill>
                <a:cs typeface="Times New Roman" charset="0"/>
              </a:rPr>
              <a:t>and level  </a:t>
            </a:r>
            <a:r>
              <a:rPr lang="en-US" b="1" dirty="0">
                <a:solidFill>
                  <a:srgbClr val="17375E"/>
                </a:solidFill>
                <a:cs typeface="Times New Roman" charset="0"/>
              </a:rPr>
              <a:t>II).</a:t>
            </a:r>
            <a:endParaRPr lang="en-US" b="1" dirty="0">
              <a:solidFill>
                <a:srgbClr val="17375E"/>
              </a:solidFill>
            </a:endParaRPr>
          </a:p>
        </p:txBody>
      </p:sp>
      <p:sp>
        <p:nvSpPr>
          <p:cNvPr id="3075" name="Rectangle 4"/>
          <p:cNvSpPr>
            <a:spLocks noChangeArrowheads="1"/>
          </p:cNvSpPr>
          <p:nvPr/>
        </p:nvSpPr>
        <p:spPr bwMode="auto">
          <a:xfrm>
            <a:off x="395536" y="2456753"/>
            <a:ext cx="8352928" cy="3624069"/>
          </a:xfrm>
          <a:prstGeom prst="rect">
            <a:avLst/>
          </a:prstGeom>
          <a:noFill/>
          <a:ln w="9525">
            <a:noFill/>
            <a:miter lim="800000"/>
            <a:headEnd/>
            <a:tailEnd/>
          </a:ln>
        </p:spPr>
        <p:txBody>
          <a:bodyPr wrap="square" anchor="ctr">
            <a:spAutoFit/>
          </a:bodyPr>
          <a:lstStyle/>
          <a:p>
            <a:endParaRPr lang="en-US" b="1" u="sng" dirty="0">
              <a:solidFill>
                <a:srgbClr val="17375E"/>
              </a:solidFill>
              <a:cs typeface="Times New Roman" charset="0"/>
            </a:endParaRPr>
          </a:p>
          <a:p>
            <a:endParaRPr lang="en-US" b="1" u="sng" dirty="0">
              <a:solidFill>
                <a:srgbClr val="17375E"/>
              </a:solidFill>
              <a:cs typeface="Times New Roman" charset="0"/>
            </a:endParaRPr>
          </a:p>
          <a:p>
            <a:r>
              <a:rPr lang="en-US" b="1" u="sng" dirty="0">
                <a:solidFill>
                  <a:srgbClr val="FF0000"/>
                </a:solidFill>
                <a:cs typeface="Times New Roman" charset="0"/>
              </a:rPr>
              <a:t>PRIMARY SCHOOL</a:t>
            </a:r>
            <a:r>
              <a:rPr lang="en-US" b="1" dirty="0">
                <a:solidFill>
                  <a:srgbClr val="17375E"/>
                </a:solidFill>
                <a:cs typeface="Times New Roman" charset="0"/>
              </a:rPr>
              <a:t/>
            </a:r>
            <a:br>
              <a:rPr lang="en-US" b="1" dirty="0">
                <a:solidFill>
                  <a:srgbClr val="17375E"/>
                </a:solidFill>
                <a:cs typeface="Times New Roman" charset="0"/>
              </a:rPr>
            </a:br>
            <a:endParaRPr lang="en-US" b="1" dirty="0">
              <a:solidFill>
                <a:srgbClr val="17375E"/>
              </a:solidFill>
              <a:cs typeface="Times New Roman" charset="0"/>
            </a:endParaRPr>
          </a:p>
          <a:p>
            <a:pPr>
              <a:lnSpc>
                <a:spcPct val="125000"/>
              </a:lnSpc>
            </a:pPr>
            <a:r>
              <a:rPr lang="en-US" b="1" dirty="0">
                <a:solidFill>
                  <a:srgbClr val="17375E"/>
                </a:solidFill>
                <a:cs typeface="Times New Roman" charset="0"/>
              </a:rPr>
              <a:t>Currently, the duration of primary school (once called elementary school) </a:t>
            </a:r>
            <a:r>
              <a:rPr lang="en-US" b="1" dirty="0" smtClean="0">
                <a:solidFill>
                  <a:srgbClr val="17375E"/>
                </a:solidFill>
                <a:cs typeface="Times New Roman" charset="0"/>
              </a:rPr>
              <a:t>is 5 </a:t>
            </a:r>
            <a:r>
              <a:rPr lang="en-US" b="1" dirty="0">
                <a:solidFill>
                  <a:srgbClr val="17375E"/>
                </a:solidFill>
                <a:cs typeface="Times New Roman" charset="0"/>
              </a:rPr>
              <a:t>years for children aged 6-7 years. </a:t>
            </a:r>
          </a:p>
          <a:p>
            <a:pPr>
              <a:lnSpc>
                <a:spcPct val="125000"/>
              </a:lnSpc>
            </a:pPr>
            <a:r>
              <a:rPr lang="en-US" b="1" dirty="0">
                <a:solidFill>
                  <a:srgbClr val="17375E"/>
                </a:solidFill>
                <a:cs typeface="Times New Roman" charset="0"/>
              </a:rPr>
              <a:t>Till the last year the education was planned through a didactic form with some teachers interchanging in the 3 or 4 classrooms while with the new reform of Elementary School we can find one teacher per class too, and with no final examination (leaving certificate) to pass in the secondary school.</a:t>
            </a:r>
            <a:endParaRPr lang="en-US" b="1" dirty="0">
              <a:solidFill>
                <a:srgbClr val="17375E"/>
              </a:solidFill>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ttangolo 1"/>
          <p:cNvSpPr>
            <a:spLocks noChangeArrowheads="1"/>
          </p:cNvSpPr>
          <p:nvPr/>
        </p:nvSpPr>
        <p:spPr bwMode="auto">
          <a:xfrm>
            <a:off x="323528" y="1017588"/>
            <a:ext cx="8641085" cy="5147563"/>
          </a:xfrm>
          <a:prstGeom prst="rect">
            <a:avLst/>
          </a:prstGeom>
          <a:noFill/>
          <a:ln w="9525">
            <a:noFill/>
            <a:miter lim="800000"/>
            <a:headEnd/>
            <a:tailEnd/>
          </a:ln>
        </p:spPr>
        <p:txBody>
          <a:bodyPr wrap="square">
            <a:spAutoFit/>
          </a:bodyPr>
          <a:lstStyle/>
          <a:p>
            <a:pPr algn="ctr"/>
            <a:r>
              <a:rPr lang="en-US" b="1" u="sng" dirty="0">
                <a:solidFill>
                  <a:srgbClr val="FF0000"/>
                </a:solidFill>
                <a:cs typeface="Times New Roman" charset="0"/>
              </a:rPr>
              <a:t>SECONDARY SCHOOL</a:t>
            </a:r>
          </a:p>
          <a:p>
            <a:endParaRPr lang="it-IT" b="1" dirty="0">
              <a:solidFill>
                <a:srgbClr val="17375E"/>
              </a:solidFill>
              <a:cs typeface="Times New Roman" charset="0"/>
            </a:endParaRPr>
          </a:p>
          <a:p>
            <a:pPr eaLnBrk="0" hangingPunct="0">
              <a:lnSpc>
                <a:spcPct val="125000"/>
              </a:lnSpc>
            </a:pPr>
            <a:r>
              <a:rPr lang="en-US" b="1" dirty="0">
                <a:solidFill>
                  <a:srgbClr val="17375E"/>
                </a:solidFill>
                <a:cs typeface="Times New Roman" charset="0"/>
              </a:rPr>
              <a:t>The secondary school last long 8 years so subdivided:</a:t>
            </a:r>
            <a:endParaRPr lang="it-IT" b="1" dirty="0">
              <a:solidFill>
                <a:srgbClr val="17375E"/>
              </a:solidFill>
              <a:cs typeface="Times New Roman" charset="0"/>
            </a:endParaRPr>
          </a:p>
          <a:p>
            <a:pPr eaLnBrk="0" hangingPunct="0">
              <a:lnSpc>
                <a:spcPct val="125000"/>
              </a:lnSpc>
            </a:pPr>
            <a:r>
              <a:rPr lang="en-US" b="1" dirty="0">
                <a:solidFill>
                  <a:srgbClr val="17375E"/>
                </a:solidFill>
                <a:cs typeface="Times New Roman" charset="0"/>
              </a:rPr>
              <a:t>3 years in the first degree and 5 years in the second.</a:t>
            </a:r>
            <a:endParaRPr lang="it-IT" b="1" dirty="0">
              <a:solidFill>
                <a:srgbClr val="17375E"/>
              </a:solidFill>
              <a:cs typeface="Times New Roman" charset="0"/>
            </a:endParaRPr>
          </a:p>
          <a:p>
            <a:pPr eaLnBrk="0" hangingPunct="0">
              <a:lnSpc>
                <a:spcPct val="125000"/>
              </a:lnSpc>
            </a:pPr>
            <a:r>
              <a:rPr lang="en-US" b="1" u="sng" dirty="0" smtClean="0">
                <a:solidFill>
                  <a:srgbClr val="FF0000"/>
                </a:solidFill>
                <a:cs typeface="Times New Roman" charset="0"/>
              </a:rPr>
              <a:t>LOWER SECONDARY SCHOOL</a:t>
            </a:r>
            <a:endParaRPr lang="en-US" b="1" dirty="0">
              <a:solidFill>
                <a:srgbClr val="FF0000"/>
              </a:solidFill>
              <a:cs typeface="Times New Roman" charset="0"/>
            </a:endParaRPr>
          </a:p>
          <a:p>
            <a:pPr eaLnBrk="0" hangingPunct="0">
              <a:lnSpc>
                <a:spcPct val="125000"/>
              </a:lnSpc>
            </a:pPr>
            <a:r>
              <a:rPr lang="en-US" b="1" dirty="0">
                <a:solidFill>
                  <a:srgbClr val="17375E"/>
                </a:solidFill>
                <a:cs typeface="Times New Roman" charset="0"/>
              </a:rPr>
              <a:t>The first degree corresponds to the old “Middle School”.</a:t>
            </a:r>
            <a:endParaRPr lang="it-IT" b="1" dirty="0">
              <a:solidFill>
                <a:srgbClr val="17375E"/>
              </a:solidFill>
              <a:cs typeface="Times New Roman" charset="0"/>
            </a:endParaRPr>
          </a:p>
          <a:p>
            <a:pPr eaLnBrk="0" hangingPunct="0">
              <a:lnSpc>
                <a:spcPct val="125000"/>
              </a:lnSpc>
            </a:pPr>
            <a:r>
              <a:rPr lang="en-US" b="1" dirty="0">
                <a:solidFill>
                  <a:srgbClr val="17375E"/>
                </a:solidFill>
                <a:cs typeface="Times New Roman" charset="0"/>
              </a:rPr>
              <a:t>Typically school time ranges from 29 to 33 hours per week and the subjects  are usually: Italian, History, Geography, Mathematics, Science, Technology, English language, Art, Music, Physical Education and Catholic Religion (optional).</a:t>
            </a:r>
          </a:p>
          <a:p>
            <a:pPr eaLnBrk="0" hangingPunct="0">
              <a:lnSpc>
                <a:spcPct val="125000"/>
              </a:lnSpc>
            </a:pPr>
            <a:r>
              <a:rPr lang="en-US" b="1" dirty="0">
                <a:solidFill>
                  <a:srgbClr val="17375E"/>
                </a:solidFill>
                <a:cs typeface="Times New Roman" charset="0"/>
              </a:rPr>
              <a:t>Besides, students optionally can add 4 hours for </a:t>
            </a:r>
            <a:r>
              <a:rPr lang="en-US" b="1" i="1" dirty="0">
                <a:solidFill>
                  <a:srgbClr val="17375E"/>
                </a:solidFill>
                <a:cs typeface="Times New Roman" charset="0"/>
              </a:rPr>
              <a:t>laboratory</a:t>
            </a:r>
            <a:r>
              <a:rPr lang="en-US" b="1" dirty="0">
                <a:solidFill>
                  <a:srgbClr val="17375E"/>
                </a:solidFill>
                <a:cs typeface="Times New Roman" charset="0"/>
              </a:rPr>
              <a:t> according to the school resources. At the end of the third year, pupils sit a standard examination. Successful students are awarded their </a:t>
            </a:r>
            <a:r>
              <a:rPr lang="en-US" b="1" dirty="0" smtClean="0">
                <a:solidFill>
                  <a:srgbClr val="17375E"/>
                </a:solidFill>
                <a:cs typeface="Times New Roman" charset="0"/>
              </a:rPr>
              <a:t>lower </a:t>
            </a:r>
            <a:r>
              <a:rPr lang="en-US" b="1" dirty="0">
                <a:solidFill>
                  <a:srgbClr val="17375E"/>
                </a:solidFill>
                <a:cs typeface="Times New Roman" charset="0"/>
              </a:rPr>
              <a:t>secondary school diploma (diploma </a:t>
            </a:r>
            <a:r>
              <a:rPr lang="en-US" b="1" dirty="0" err="1">
                <a:solidFill>
                  <a:srgbClr val="17375E"/>
                </a:solidFill>
                <a:cs typeface="Times New Roman" charset="0"/>
              </a:rPr>
              <a:t>di</a:t>
            </a:r>
            <a:r>
              <a:rPr lang="en-US" b="1" dirty="0">
                <a:solidFill>
                  <a:srgbClr val="17375E"/>
                </a:solidFill>
                <a:cs typeface="Times New Roman" charset="0"/>
              </a:rPr>
              <a:t> </a:t>
            </a:r>
            <a:r>
              <a:rPr lang="en-US" b="1" dirty="0" err="1">
                <a:solidFill>
                  <a:srgbClr val="17375E"/>
                </a:solidFill>
                <a:cs typeface="Times New Roman" charset="0"/>
              </a:rPr>
              <a:t>licenza</a:t>
            </a:r>
            <a:r>
              <a:rPr lang="en-US" b="1" dirty="0">
                <a:solidFill>
                  <a:srgbClr val="17375E"/>
                </a:solidFill>
                <a:cs typeface="Times New Roman" charset="0"/>
              </a:rPr>
              <a:t> media) and can move on to upper secondary school</a:t>
            </a:r>
            <a:r>
              <a:rPr lang="en-US" b="1" dirty="0" smtClean="0">
                <a:solidFill>
                  <a:srgbClr val="17375E"/>
                </a:solidFill>
                <a:cs typeface="Times New Roman" charset="0"/>
              </a:rPr>
              <a:t>.</a:t>
            </a:r>
            <a:endParaRPr lang="it-IT"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251520" y="183064"/>
            <a:ext cx="8640960" cy="6061659"/>
          </a:xfrm>
          <a:prstGeom prst="rect">
            <a:avLst/>
          </a:prstGeom>
          <a:noFill/>
          <a:ln w="9525">
            <a:noFill/>
            <a:miter lim="800000"/>
            <a:headEnd/>
            <a:tailEnd/>
          </a:ln>
        </p:spPr>
        <p:txBody>
          <a:bodyPr wrap="square" anchor="ctr">
            <a:spAutoFit/>
          </a:bodyPr>
          <a:lstStyle/>
          <a:p>
            <a:r>
              <a:rPr lang="en-US" b="1" u="sng" dirty="0" smtClean="0">
                <a:solidFill>
                  <a:srgbClr val="FF0000"/>
                </a:solidFill>
                <a:cs typeface="Times New Roman" charset="0"/>
              </a:rPr>
              <a:t>UPPER SECONDARY SCHOOL</a:t>
            </a:r>
            <a:endParaRPr lang="en-US" b="1" u="sng" dirty="0">
              <a:solidFill>
                <a:srgbClr val="FF0000"/>
              </a:solidFill>
              <a:cs typeface="Times New Roman" charset="0"/>
            </a:endParaRPr>
          </a:p>
          <a:p>
            <a:endParaRPr lang="it-IT" b="1" dirty="0">
              <a:solidFill>
                <a:srgbClr val="17375E"/>
              </a:solidFill>
              <a:cs typeface="Times New Roman" charset="0"/>
            </a:endParaRPr>
          </a:p>
          <a:p>
            <a:pPr eaLnBrk="0" hangingPunct="0">
              <a:lnSpc>
                <a:spcPct val="115000"/>
              </a:lnSpc>
            </a:pPr>
            <a:endParaRPr lang="en-US" b="1" dirty="0" smtClean="0">
              <a:solidFill>
                <a:schemeClr val="tx2"/>
              </a:solidFill>
            </a:endParaRPr>
          </a:p>
          <a:p>
            <a:pPr eaLnBrk="0" hangingPunct="0">
              <a:lnSpc>
                <a:spcPct val="115000"/>
              </a:lnSpc>
            </a:pPr>
            <a:r>
              <a:rPr lang="en-US" b="1" dirty="0" smtClean="0">
                <a:solidFill>
                  <a:schemeClr val="tx2"/>
                </a:solidFill>
              </a:rPr>
              <a:t>The </a:t>
            </a:r>
            <a:r>
              <a:rPr lang="en-US" b="1" dirty="0">
                <a:solidFill>
                  <a:schemeClr val="tx2"/>
                </a:solidFill>
              </a:rPr>
              <a:t>State </a:t>
            </a:r>
            <a:r>
              <a:rPr lang="en-US" b="1" dirty="0" smtClean="0">
                <a:solidFill>
                  <a:schemeClr val="tx2"/>
                </a:solidFill>
              </a:rPr>
              <a:t>Upper </a:t>
            </a:r>
            <a:r>
              <a:rPr lang="en-US" b="1" dirty="0">
                <a:solidFill>
                  <a:schemeClr val="tx2"/>
                </a:solidFill>
              </a:rPr>
              <a:t>S</a:t>
            </a:r>
            <a:r>
              <a:rPr lang="en-US" b="1" dirty="0" smtClean="0">
                <a:solidFill>
                  <a:schemeClr val="tx2"/>
                </a:solidFill>
              </a:rPr>
              <a:t>econdary </a:t>
            </a:r>
            <a:r>
              <a:rPr lang="en-US" b="1" dirty="0">
                <a:solidFill>
                  <a:schemeClr val="tx2"/>
                </a:solidFill>
              </a:rPr>
              <a:t>education is offered by the so called 1) </a:t>
            </a:r>
            <a:r>
              <a:rPr lang="en-US" b="1" dirty="0" err="1" smtClean="0">
                <a:solidFill>
                  <a:schemeClr val="tx2"/>
                </a:solidFill>
              </a:rPr>
              <a:t>lycei</a:t>
            </a:r>
            <a:r>
              <a:rPr lang="en-US" b="1" dirty="0">
                <a:solidFill>
                  <a:schemeClr val="tx2"/>
                </a:solidFill>
              </a:rPr>
              <a:t>, 2) the technical institutes, 3) the vocational institutes, and 4)  the arts institutes.</a:t>
            </a:r>
          </a:p>
          <a:p>
            <a:pPr eaLnBrk="0" hangingPunct="0">
              <a:lnSpc>
                <a:spcPct val="115000"/>
              </a:lnSpc>
            </a:pPr>
            <a:r>
              <a:rPr lang="en-US" b="1" dirty="0" smtClean="0">
                <a:solidFill>
                  <a:schemeClr val="tx2"/>
                </a:solidFill>
              </a:rPr>
              <a:t>The </a:t>
            </a:r>
            <a:r>
              <a:rPr lang="en-US" b="1" dirty="0">
                <a:solidFill>
                  <a:schemeClr val="tx2"/>
                </a:solidFill>
              </a:rPr>
              <a:t>overall length of study is 5 years (from 14 to 19 years of age). T</a:t>
            </a:r>
            <a:r>
              <a:rPr lang="en-US" b="1" dirty="0">
                <a:solidFill>
                  <a:schemeClr val="tx2"/>
                </a:solidFill>
                <a:cs typeface="Times New Roman" charset="0"/>
              </a:rPr>
              <a:t>he first two years are mandatory or, at least, until the sixteenth year of the student.</a:t>
            </a:r>
          </a:p>
          <a:p>
            <a:pPr eaLnBrk="0" hangingPunct="0">
              <a:lnSpc>
                <a:spcPct val="115000"/>
              </a:lnSpc>
            </a:pPr>
            <a:r>
              <a:rPr lang="en-US" b="1" dirty="0">
                <a:solidFill>
                  <a:schemeClr val="tx2"/>
                </a:solidFill>
              </a:rPr>
              <a:t/>
            </a:r>
            <a:br>
              <a:rPr lang="en-US" b="1" dirty="0">
                <a:solidFill>
                  <a:schemeClr val="tx2"/>
                </a:solidFill>
              </a:rPr>
            </a:br>
            <a:r>
              <a:rPr lang="en-US" b="1" dirty="0">
                <a:solidFill>
                  <a:schemeClr val="tx2"/>
                </a:solidFill>
              </a:rPr>
              <a:t>Education offered by the </a:t>
            </a:r>
            <a:r>
              <a:rPr lang="en-US" b="1" dirty="0" smtClean="0">
                <a:solidFill>
                  <a:schemeClr val="tx2"/>
                </a:solidFill>
              </a:rPr>
              <a:t>lyceum aims </a:t>
            </a:r>
            <a:r>
              <a:rPr lang="en-US" b="1" dirty="0">
                <a:solidFill>
                  <a:schemeClr val="tx2"/>
                </a:solidFill>
              </a:rPr>
              <a:t>at preparing students for university studies, whereas the main purpose of technical education is to give pupils specific theoretical and practical preparation for skilled tasks. Artistic institutes prepare pupils for work and artistic production.</a:t>
            </a:r>
            <a:r>
              <a:rPr lang="en-US" b="1" dirty="0"/>
              <a:t/>
            </a:r>
            <a:br>
              <a:rPr lang="en-US" b="1" dirty="0"/>
            </a:br>
            <a:endParaRPr lang="en-US" b="1" dirty="0">
              <a:solidFill>
                <a:srgbClr val="17375E"/>
              </a:solidFill>
              <a:cs typeface="Times New Roman" charset="0"/>
            </a:endParaRPr>
          </a:p>
          <a:p>
            <a:pPr eaLnBrk="0" hangingPunct="0">
              <a:lnSpc>
                <a:spcPct val="115000"/>
              </a:lnSpc>
            </a:pPr>
            <a:r>
              <a:rPr lang="en-US" b="1" dirty="0">
                <a:solidFill>
                  <a:srgbClr val="17375E"/>
                </a:solidFill>
                <a:cs typeface="Times New Roman" charset="0"/>
              </a:rPr>
              <a:t>In the vocational education, after the first two years, the students must do a final qualifying examination that allows them to stop their </a:t>
            </a:r>
            <a:r>
              <a:rPr lang="en-US" b="1" dirty="0" smtClean="0">
                <a:solidFill>
                  <a:srgbClr val="17375E"/>
                </a:solidFill>
                <a:cs typeface="Times New Roman" charset="0"/>
              </a:rPr>
              <a:t>studies, </a:t>
            </a:r>
            <a:r>
              <a:rPr lang="en-US" b="1" dirty="0">
                <a:solidFill>
                  <a:srgbClr val="17375E"/>
                </a:solidFill>
                <a:cs typeface="Times New Roman" charset="0"/>
              </a:rPr>
              <a:t>however getting a professional </a:t>
            </a:r>
            <a:r>
              <a:rPr lang="en-US" b="1" dirty="0" smtClean="0">
                <a:solidFill>
                  <a:srgbClr val="17375E"/>
                </a:solidFill>
                <a:cs typeface="Times New Roman" charset="0"/>
              </a:rPr>
              <a:t>certificate, </a:t>
            </a:r>
            <a:r>
              <a:rPr lang="en-US" b="1" dirty="0">
                <a:solidFill>
                  <a:srgbClr val="17375E"/>
                </a:solidFill>
                <a:cs typeface="Times New Roman" charset="0"/>
              </a:rPr>
              <a:t>or to go on studying till the high school leaving </a:t>
            </a:r>
            <a:r>
              <a:rPr lang="en-US" b="1" dirty="0" smtClean="0">
                <a:solidFill>
                  <a:srgbClr val="17375E"/>
                </a:solidFill>
                <a:cs typeface="Times New Roman" charset="0"/>
              </a:rPr>
              <a:t>qualification.</a:t>
            </a:r>
            <a:r>
              <a:rPr lang="it-IT" dirty="0" smtClean="0"/>
              <a:t> </a:t>
            </a:r>
          </a:p>
          <a:p>
            <a:pPr eaLnBrk="0" hangingPunct="0">
              <a:lnSpc>
                <a:spcPct val="115000"/>
              </a:lnSpc>
            </a:pPr>
            <a:endParaRPr lang="it-IT" b="1" dirty="0">
              <a:solidFill>
                <a:srgbClr val="17375E"/>
              </a:solidFill>
              <a:cs typeface="Times New Roman" charset="0"/>
            </a:endParaRPr>
          </a:p>
          <a:p>
            <a:pPr eaLnBrk="0" hangingPunct="0">
              <a:lnSpc>
                <a:spcPct val="115000"/>
              </a:lnSpc>
            </a:pPr>
            <a:r>
              <a:rPr lang="en-US" b="1" dirty="0">
                <a:solidFill>
                  <a:srgbClr val="17375E"/>
                </a:solidFill>
                <a:cs typeface="Times New Roman" charset="0"/>
              </a:rPr>
              <a:t>.</a:t>
            </a:r>
            <a:endParaRPr lang="en-US" b="1" dirty="0">
              <a:solidFill>
                <a:srgbClr val="17375E"/>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323850" y="285552"/>
            <a:ext cx="8439150" cy="1846659"/>
          </a:xfrm>
          <a:prstGeom prst="rect">
            <a:avLst/>
          </a:prstGeom>
          <a:noFill/>
          <a:ln w="9525">
            <a:noFill/>
            <a:miter lim="800000"/>
            <a:headEnd/>
            <a:tailEnd/>
          </a:ln>
        </p:spPr>
        <p:txBody>
          <a:bodyPr anchor="ctr">
            <a:spAutoFit/>
          </a:bodyPr>
          <a:lstStyle/>
          <a:p>
            <a:r>
              <a:rPr lang="en-US" b="1" u="sng" dirty="0">
                <a:solidFill>
                  <a:srgbClr val="FF0000"/>
                </a:solidFill>
              </a:rPr>
              <a:t>UNIVERSITY</a:t>
            </a:r>
          </a:p>
          <a:p>
            <a:endParaRPr lang="it-IT" sz="1600" b="1" dirty="0">
              <a:solidFill>
                <a:srgbClr val="17375E"/>
              </a:solidFill>
            </a:endParaRPr>
          </a:p>
          <a:p>
            <a:pPr eaLnBrk="0" hangingPunct="0"/>
            <a:r>
              <a:rPr lang="en-US" sz="1600" b="1" dirty="0">
                <a:solidFill>
                  <a:srgbClr val="17375E"/>
                </a:solidFill>
              </a:rPr>
              <a:t>At last, students can attend University whose cycle of study is so articulated:</a:t>
            </a:r>
            <a:endParaRPr lang="it-IT" sz="1600" b="1" dirty="0">
              <a:solidFill>
                <a:srgbClr val="17375E"/>
              </a:solidFill>
            </a:endParaRPr>
          </a:p>
          <a:p>
            <a:pPr eaLnBrk="0" hangingPunct="0">
              <a:buFontTx/>
              <a:buAutoNum type="arabicPeriod"/>
            </a:pPr>
            <a:r>
              <a:rPr lang="en-US" sz="1600" b="1" dirty="0">
                <a:solidFill>
                  <a:srgbClr val="17375E"/>
                </a:solidFill>
              </a:rPr>
              <a:t> </a:t>
            </a:r>
            <a:r>
              <a:rPr lang="en-US" sz="1600" b="1" dirty="0" smtClean="0">
                <a:solidFill>
                  <a:srgbClr val="17375E"/>
                </a:solidFill>
              </a:rPr>
              <a:t>a </a:t>
            </a:r>
            <a:r>
              <a:rPr lang="en-US" sz="1600" b="1" dirty="0">
                <a:solidFill>
                  <a:srgbClr val="17375E"/>
                </a:solidFill>
              </a:rPr>
              <a:t>sort of Bachelor’s degree lasting 3 years (we call it short Degree)</a:t>
            </a:r>
            <a:endParaRPr lang="it-IT" sz="1600" b="1" dirty="0">
              <a:solidFill>
                <a:srgbClr val="17375E"/>
              </a:solidFill>
            </a:endParaRPr>
          </a:p>
          <a:p>
            <a:pPr eaLnBrk="0" hangingPunct="0">
              <a:buFontTx/>
              <a:buAutoNum type="arabicPeriod"/>
            </a:pPr>
            <a:r>
              <a:rPr lang="en-US" sz="1600" b="1" dirty="0" smtClean="0">
                <a:solidFill>
                  <a:srgbClr val="17375E"/>
                </a:solidFill>
              </a:rPr>
              <a:t> to </a:t>
            </a:r>
            <a:r>
              <a:rPr lang="en-US" sz="1600" b="1" dirty="0" smtClean="0">
                <a:solidFill>
                  <a:srgbClr val="17375E"/>
                </a:solidFill>
              </a:rPr>
              <a:t>get a Master’s </a:t>
            </a:r>
            <a:r>
              <a:rPr lang="en-US" sz="1600" b="1" dirty="0" smtClean="0">
                <a:solidFill>
                  <a:srgbClr val="17375E"/>
                </a:solidFill>
              </a:rPr>
              <a:t>Degree other </a:t>
            </a:r>
            <a:r>
              <a:rPr lang="en-US" sz="1600" b="1" dirty="0" smtClean="0">
                <a:solidFill>
                  <a:srgbClr val="17375E"/>
                </a:solidFill>
              </a:rPr>
              <a:t>2 years are needed </a:t>
            </a:r>
            <a:endParaRPr lang="it-IT" sz="1600" b="1" dirty="0">
              <a:solidFill>
                <a:srgbClr val="17375E"/>
              </a:solidFill>
            </a:endParaRPr>
          </a:p>
          <a:p>
            <a:pPr eaLnBrk="0" hangingPunct="0">
              <a:buFontTx/>
              <a:buAutoNum type="arabicPeriod"/>
            </a:pPr>
            <a:r>
              <a:rPr lang="en-US" sz="1600" b="1" dirty="0">
                <a:solidFill>
                  <a:srgbClr val="17375E"/>
                </a:solidFill>
              </a:rPr>
              <a:t> </a:t>
            </a:r>
            <a:r>
              <a:rPr lang="en-US" sz="1600" b="1" dirty="0" smtClean="0">
                <a:solidFill>
                  <a:srgbClr val="17375E"/>
                </a:solidFill>
              </a:rPr>
              <a:t>for </a:t>
            </a:r>
            <a:r>
              <a:rPr lang="en-US" sz="1600" b="1" dirty="0">
                <a:solidFill>
                  <a:srgbClr val="17375E"/>
                </a:solidFill>
              </a:rPr>
              <a:t>a Ph. D. or post-graduate studies </a:t>
            </a:r>
            <a:r>
              <a:rPr lang="en-US" sz="1600" b="1" dirty="0" smtClean="0">
                <a:solidFill>
                  <a:srgbClr val="17375E"/>
                </a:solidFill>
              </a:rPr>
              <a:t>other 2-5 </a:t>
            </a:r>
            <a:r>
              <a:rPr lang="en-US" sz="1600" b="1" dirty="0">
                <a:solidFill>
                  <a:srgbClr val="17375E"/>
                </a:solidFill>
              </a:rPr>
              <a:t>years according to the subject.</a:t>
            </a:r>
            <a:endParaRPr lang="it-IT" sz="1600" b="1" dirty="0">
              <a:solidFill>
                <a:srgbClr val="17375E"/>
              </a:solidFill>
            </a:endParaRPr>
          </a:p>
          <a:p>
            <a:pPr eaLnBrk="0" hangingPunct="0"/>
            <a:r>
              <a:rPr lang="en-US" sz="1600" b="1" dirty="0">
                <a:solidFill>
                  <a:srgbClr val="17375E"/>
                </a:solidFill>
              </a:rPr>
              <a:t>    Both Bachelor and Master’s degree end with the graduation thesis.</a:t>
            </a:r>
          </a:p>
        </p:txBody>
      </p:sp>
      <p:pic>
        <p:nvPicPr>
          <p:cNvPr id="6147" name="Immagine 2"/>
          <p:cNvPicPr>
            <a:picLocks noChangeAspect="1" noChangeArrowheads="1"/>
          </p:cNvPicPr>
          <p:nvPr/>
        </p:nvPicPr>
        <p:blipFill>
          <a:blip r:embed="rId2" cstate="print"/>
          <a:srcRect/>
          <a:stretch>
            <a:fillRect/>
          </a:stretch>
        </p:blipFill>
        <p:spPr bwMode="auto">
          <a:xfrm>
            <a:off x="395288" y="2349500"/>
            <a:ext cx="7993062" cy="4186238"/>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755576" y="1399709"/>
            <a:ext cx="7200900" cy="3939540"/>
          </a:xfrm>
          <a:prstGeom prst="rect">
            <a:avLst/>
          </a:prstGeom>
          <a:noFill/>
          <a:ln w="9525">
            <a:noFill/>
            <a:miter lim="800000"/>
            <a:headEnd/>
            <a:tailEnd/>
          </a:ln>
        </p:spPr>
        <p:txBody>
          <a:bodyPr wrap="square" anchor="ctr">
            <a:spAutoFit/>
          </a:bodyPr>
          <a:lstStyle/>
          <a:p>
            <a:pPr>
              <a:lnSpc>
                <a:spcPct val="125000"/>
              </a:lnSpc>
            </a:pPr>
            <a:r>
              <a:rPr lang="en-US" sz="2000" b="1" dirty="0" smtClean="0">
                <a:solidFill>
                  <a:schemeClr val="tx2"/>
                </a:solidFill>
              </a:rPr>
              <a:t>The </a:t>
            </a:r>
            <a:r>
              <a:rPr lang="en-US" sz="2000" b="1" dirty="0" smtClean="0">
                <a:solidFill>
                  <a:schemeClr val="tx2"/>
                </a:solidFill>
              </a:rPr>
              <a:t>Ministry of Education, Universities and Research (</a:t>
            </a:r>
            <a:r>
              <a:rPr lang="en-US" sz="2000" b="1" i="1" dirty="0" err="1" smtClean="0">
                <a:solidFill>
                  <a:schemeClr val="tx2"/>
                </a:solidFill>
              </a:rPr>
              <a:t>Ministero</a:t>
            </a:r>
            <a:r>
              <a:rPr lang="en-US" sz="2000" b="1" i="1" dirty="0" smtClean="0">
                <a:solidFill>
                  <a:schemeClr val="tx2"/>
                </a:solidFill>
              </a:rPr>
              <a:t> </a:t>
            </a:r>
            <a:r>
              <a:rPr lang="en-US" sz="2000" b="1" i="1" dirty="0" err="1" smtClean="0">
                <a:solidFill>
                  <a:schemeClr val="tx2"/>
                </a:solidFill>
              </a:rPr>
              <a:t>dell'Universitá</a:t>
            </a:r>
            <a:r>
              <a:rPr lang="en-US" sz="2000" b="1" i="1" dirty="0" smtClean="0">
                <a:solidFill>
                  <a:schemeClr val="tx2"/>
                </a:solidFill>
              </a:rPr>
              <a:t> e </a:t>
            </a:r>
            <a:r>
              <a:rPr lang="en-US" sz="2000" b="1" i="1" dirty="0" err="1" smtClean="0">
                <a:solidFill>
                  <a:schemeClr val="tx2"/>
                </a:solidFill>
              </a:rPr>
              <a:t>della</a:t>
            </a:r>
            <a:r>
              <a:rPr lang="en-US" sz="2000" b="1" i="1" dirty="0" smtClean="0">
                <a:solidFill>
                  <a:schemeClr val="tx2"/>
                </a:solidFill>
              </a:rPr>
              <a:t> </a:t>
            </a:r>
            <a:r>
              <a:rPr lang="en-US" sz="2000" b="1" i="1" dirty="0" err="1" smtClean="0">
                <a:solidFill>
                  <a:schemeClr val="tx2"/>
                </a:solidFill>
              </a:rPr>
              <a:t>Ricerca</a:t>
            </a:r>
            <a:r>
              <a:rPr lang="en-US" sz="2000" b="1" dirty="0" smtClean="0">
                <a:solidFill>
                  <a:schemeClr val="tx2"/>
                </a:solidFill>
              </a:rPr>
              <a:t>) is responsible for administration of state schools. A</a:t>
            </a:r>
            <a:r>
              <a:rPr lang="en-US" sz="2000" b="1" dirty="0" smtClean="0">
                <a:solidFill>
                  <a:schemeClr val="tx2"/>
                </a:solidFill>
                <a:cs typeface="Times New Roman" charset="0"/>
              </a:rPr>
              <a:t>ccording </a:t>
            </a:r>
            <a:r>
              <a:rPr lang="en-US" sz="2000" b="1" dirty="0">
                <a:solidFill>
                  <a:schemeClr val="tx2"/>
                </a:solidFill>
                <a:cs typeface="Times New Roman" charset="0"/>
              </a:rPr>
              <a:t>to the legal form we have state schools or public schools, private schools and officially recognized schools while the professional education is regulated by the Regions.</a:t>
            </a:r>
            <a:endParaRPr lang="it-IT" sz="2000" b="1" dirty="0">
              <a:solidFill>
                <a:schemeClr val="tx2"/>
              </a:solidFill>
              <a:cs typeface="Times New Roman" charset="0"/>
            </a:endParaRPr>
          </a:p>
          <a:p>
            <a:pPr eaLnBrk="0" hangingPunct="0">
              <a:lnSpc>
                <a:spcPct val="125000"/>
              </a:lnSpc>
            </a:pPr>
            <a:r>
              <a:rPr lang="en-US" sz="2000" b="1" dirty="0">
                <a:solidFill>
                  <a:schemeClr val="tx2"/>
                </a:solidFill>
                <a:cs typeface="Times New Roman" charset="0"/>
              </a:rPr>
              <a:t>In the state schools or public schools there </a:t>
            </a:r>
            <a:r>
              <a:rPr lang="en-US" sz="2000" b="1" dirty="0" smtClean="0">
                <a:solidFill>
                  <a:schemeClr val="tx2"/>
                </a:solidFill>
                <a:cs typeface="Times New Roman" charset="0"/>
              </a:rPr>
              <a:t>are tuition </a:t>
            </a:r>
            <a:r>
              <a:rPr lang="en-US" sz="2000" b="1" dirty="0">
                <a:solidFill>
                  <a:schemeClr val="tx2"/>
                </a:solidFill>
                <a:cs typeface="Times New Roman" charset="0"/>
              </a:rPr>
              <a:t>fees to pay every year </a:t>
            </a:r>
            <a:r>
              <a:rPr lang="en-US" sz="2000" b="1" dirty="0" smtClean="0">
                <a:solidFill>
                  <a:schemeClr val="tx2"/>
                </a:solidFill>
                <a:cs typeface="Times New Roman" charset="0"/>
              </a:rPr>
              <a:t>that are much</a:t>
            </a:r>
            <a:r>
              <a:rPr lang="en-US" sz="2000" b="1" dirty="0" smtClean="0">
                <a:solidFill>
                  <a:schemeClr val="tx2"/>
                </a:solidFill>
                <a:cs typeface="Times New Roman" charset="0"/>
              </a:rPr>
              <a:t> </a:t>
            </a:r>
            <a:r>
              <a:rPr lang="en-US" sz="2000" b="1" dirty="0">
                <a:solidFill>
                  <a:schemeClr val="tx2"/>
                </a:solidFill>
                <a:cs typeface="Times New Roman" charset="0"/>
              </a:rPr>
              <a:t>lower than </a:t>
            </a:r>
            <a:r>
              <a:rPr lang="en-US" sz="2000" b="1" dirty="0" smtClean="0">
                <a:solidFill>
                  <a:schemeClr val="tx2"/>
                </a:solidFill>
                <a:cs typeface="Times New Roman" charset="0"/>
              </a:rPr>
              <a:t>those in private </a:t>
            </a:r>
            <a:r>
              <a:rPr lang="en-US" sz="2000" b="1" dirty="0">
                <a:solidFill>
                  <a:schemeClr val="tx2"/>
                </a:solidFill>
                <a:cs typeface="Times New Roman" charset="0"/>
              </a:rPr>
              <a:t>schools. On the contrary, academic fees are quite </a:t>
            </a:r>
            <a:r>
              <a:rPr lang="en-US" sz="2000" b="1" dirty="0" smtClean="0">
                <a:solidFill>
                  <a:schemeClr val="tx2"/>
                </a:solidFill>
                <a:cs typeface="Times New Roman" charset="0"/>
              </a:rPr>
              <a:t>expensive </a:t>
            </a:r>
            <a:r>
              <a:rPr lang="en-US" sz="2000" b="1" dirty="0">
                <a:solidFill>
                  <a:schemeClr val="tx2"/>
                </a:solidFill>
                <a:cs typeface="Times New Roman" charset="0"/>
              </a:rPr>
              <a:t>specially for private universities</a:t>
            </a:r>
            <a:r>
              <a:rPr lang="en-US" sz="2000" b="1" dirty="0" smtClean="0">
                <a:solidFill>
                  <a:schemeClr val="tx2"/>
                </a:solidFill>
                <a:cs typeface="Times New Roman" charset="0"/>
              </a:rPr>
              <a:t>.</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402</Words>
  <Application>Microsoft Office PowerPoint</Application>
  <PresentationFormat>Presentazione su schermo (4:3)</PresentationFormat>
  <Paragraphs>40</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Diapositiva 1</vt:lpstr>
      <vt:lpstr>Diapositiva 2</vt:lpstr>
      <vt:lpstr>Diapositiva 3</vt:lpstr>
      <vt:lpstr>Diapositiva 4</vt:lpstr>
      <vt:lpstr>Diapositiva 5</vt:lpstr>
      <vt:lpstr>Diapositiva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 Chiara</dc:creator>
  <cp:lastModifiedBy>utente</cp:lastModifiedBy>
  <cp:revision>26</cp:revision>
  <dcterms:created xsi:type="dcterms:W3CDTF">2011-11-09T14:38:44Z</dcterms:created>
  <dcterms:modified xsi:type="dcterms:W3CDTF">2011-11-17T22:02:45Z</dcterms:modified>
</cp:coreProperties>
</file>